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70" r:id="rId4"/>
    <p:sldId id="259" r:id="rId5"/>
    <p:sldId id="260" r:id="rId6"/>
    <p:sldId id="261" r:id="rId7"/>
    <p:sldId id="262" r:id="rId8"/>
    <p:sldId id="265" r:id="rId9"/>
    <p:sldId id="269" r:id="rId10"/>
  </p:sldIdLst>
  <p:sldSz cx="18288000" cy="10287000"/>
  <p:notesSz cx="6858000" cy="9144000"/>
  <p:embeddedFontLst>
    <p:embeddedFont>
      <p:font typeface="Ara Hamah Alfidaa" panose="02010600030101010101" charset="-78"/>
      <p:regular r:id="rId12"/>
    </p:embeddedFont>
    <p:embeddedFont>
      <p:font typeface="TT Chocolates Bold" panose="02010600030101010101" charset="0"/>
      <p:regular r:id="rId13"/>
    </p:embeddedFont>
    <p:embeddedFont>
      <p:font typeface="等线" panose="02010600030101010101" pitchFamily="2" charset="-122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94" autoAdjust="0"/>
  </p:normalViewPr>
  <p:slideViewPr>
    <p:cSldViewPr>
      <p:cViewPr varScale="1">
        <p:scale>
          <a:sx n="32" d="100"/>
          <a:sy n="32" d="100"/>
        </p:scale>
        <p:origin x="115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92764-B5F9-456D-A2FA-B2840B383CBC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1A03D-0A8D-49C3-9703-60ED5F1C36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0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1A03D-0A8D-49C3-9703-60ED5F1C36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39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://gltrs.grc.nasa.gov/" TargetMode="External"/><Relationship Id="rId4" Type="http://schemas.openxmlformats.org/officeDocument/2006/relationships/hyperlink" Target="http://dx.doi.org/10.1016/B978-0-12-415845-0.00025-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4195132">
            <a:off x="-2221583" y="-1280317"/>
            <a:ext cx="26931805" cy="19128889"/>
          </a:xfrm>
          <a:custGeom>
            <a:avLst/>
            <a:gdLst/>
            <a:ahLst/>
            <a:cxnLst/>
            <a:rect l="l" t="t" r="r" b="b"/>
            <a:pathLst>
              <a:path w="26931805" h="19128889">
                <a:moveTo>
                  <a:pt x="0" y="0"/>
                </a:moveTo>
                <a:lnTo>
                  <a:pt x="26931805" y="0"/>
                </a:lnTo>
                <a:lnTo>
                  <a:pt x="26931805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47A856-5889-A8BC-193A-15EB2962FE3A}"/>
              </a:ext>
            </a:extLst>
          </p:cNvPr>
          <p:cNvSpPr txBox="1"/>
          <p:nvPr/>
        </p:nvSpPr>
        <p:spPr>
          <a:xfrm>
            <a:off x="1982934" y="1088797"/>
            <a:ext cx="9601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dirty="0">
                <a:solidFill>
                  <a:srgbClr val="FFFFFF"/>
                </a:solidFill>
                <a:latin typeface="Ara Hamah Alfidaa"/>
              </a:rPr>
              <a:t>Lunar exploration</a:t>
            </a:r>
            <a:endParaRPr lang="zh-CN" altLang="en-US" sz="15000" dirty="0">
              <a:solidFill>
                <a:srgbClr val="FFFFFF"/>
              </a:solidFill>
              <a:latin typeface="Ara Hamah Alfida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C259666-4796-0EAD-B19B-9F2A540A8A4D}"/>
              </a:ext>
            </a:extLst>
          </p:cNvPr>
          <p:cNvSpPr txBox="1"/>
          <p:nvPr/>
        </p:nvSpPr>
        <p:spPr>
          <a:xfrm>
            <a:off x="4078434" y="6574407"/>
            <a:ext cx="541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Ara Hamah Alfidaa" panose="02010600030101010101" charset="-78"/>
                <a:cs typeface="Ara Hamah Alfidaa" panose="02010600030101010101" charset="-78"/>
              </a:rPr>
              <a:t>Helin</a:t>
            </a:r>
            <a:r>
              <a:rPr lang="en-US" altLang="zh-CN" sz="5400" b="1" dirty="0">
                <a:solidFill>
                  <a:schemeClr val="bg1"/>
                </a:solidFill>
                <a:latin typeface="Ara Hamah Alfidaa" panose="02010600030101010101" charset="-78"/>
                <a:cs typeface="Ara Hamah Alfidaa" panose="02010600030101010101" charset="-78"/>
              </a:rPr>
              <a:t> Lei</a:t>
            </a: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a Hamah Alfidaa" panose="02010600030101010101" charset="-78"/>
                <a:cs typeface="Ara Hamah Alfidaa" panose="02010600030101010101" charset="-78"/>
              </a:rPr>
              <a:t>20594501</a:t>
            </a:r>
            <a:endParaRPr lang="zh-CN" altLang="en-US" sz="5400" b="1" dirty="0">
              <a:solidFill>
                <a:schemeClr val="bg1"/>
              </a:solidFill>
              <a:latin typeface="Ara Hamah Alfidaa" panose="02010600030101010101" charset="-78"/>
              <a:cs typeface="Ara Hamah Alfidaa" panose="02010600030101010101" charset="-78"/>
            </a:endParaRPr>
          </a:p>
        </p:txBody>
      </p:sp>
      <p:sp>
        <p:nvSpPr>
          <p:cNvPr id="4" name="Freeform 29"/>
          <p:cNvSpPr/>
          <p:nvPr/>
        </p:nvSpPr>
        <p:spPr>
          <a:xfrm>
            <a:off x="275505" y="6886575"/>
            <a:ext cx="2983960" cy="3400425"/>
          </a:xfrm>
          <a:custGeom>
            <a:avLst/>
            <a:gdLst/>
            <a:ahLst/>
            <a:cxnLst/>
            <a:rect l="l" t="t" r="r" b="b"/>
            <a:pathLst>
              <a:path w="6491797" h="7706320">
                <a:moveTo>
                  <a:pt x="0" y="0"/>
                </a:moveTo>
                <a:lnTo>
                  <a:pt x="6491797" y="0"/>
                </a:lnTo>
                <a:lnTo>
                  <a:pt x="6491797" y="7706320"/>
                </a:lnTo>
                <a:lnTo>
                  <a:pt x="0" y="7706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5906"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4B3F07-13B4-9214-1B73-6D3C3743E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1772" y="0"/>
            <a:ext cx="4988643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1FF89C-5751-28CA-27E3-DBF5E7426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5143500"/>
            <a:ext cx="5143501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63">
        <p:fade/>
      </p:transition>
    </mc:Choice>
    <mc:Fallback xmlns="">
      <p:transition spd="med" advTm="9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81624" y="-3762172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t="-4404" r="-11352" b="-6948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733218" y="2895051"/>
            <a:ext cx="1028064" cy="1545217"/>
            <a:chOff x="0" y="0"/>
            <a:chExt cx="1370752" cy="2060289"/>
          </a:xfrm>
        </p:grpSpPr>
        <p:sp>
          <p:nvSpPr>
            <p:cNvPr id="6" name="Freeform 6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 dirty="0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3218" y="4395824"/>
            <a:ext cx="1028064" cy="1714500"/>
            <a:chOff x="0" y="-411586"/>
            <a:chExt cx="1370752" cy="2285999"/>
          </a:xfrm>
        </p:grpSpPr>
        <p:sp>
          <p:nvSpPr>
            <p:cNvPr id="9" name="Freeform 9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11586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 dirty="0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F5B89B69-869E-15A3-784D-19ADEDB3F390}"/>
              </a:ext>
            </a:extLst>
          </p:cNvPr>
          <p:cNvGrpSpPr/>
          <p:nvPr/>
        </p:nvGrpSpPr>
        <p:grpSpPr>
          <a:xfrm>
            <a:off x="1700596" y="6399047"/>
            <a:ext cx="1028064" cy="1767022"/>
            <a:chOff x="0" y="-200025"/>
            <a:chExt cx="1370752" cy="2356029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E9D002A-66E4-0746-E84F-875169E46EB9}"/>
                </a:ext>
              </a:extLst>
            </p:cNvPr>
            <p:cNvSpPr/>
            <p:nvPr/>
          </p:nvSpPr>
          <p:spPr>
            <a:xfrm rot="16200000">
              <a:off x="-111573" y="476364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0E3186B-9326-8683-D6C8-4B34E57B37A0}"/>
                </a:ext>
              </a:extLst>
            </p:cNvPr>
            <p:cNvSpPr txBox="1"/>
            <p:nvPr/>
          </p:nvSpPr>
          <p:spPr>
            <a:xfrm>
              <a:off x="0" y="-200025"/>
              <a:ext cx="1327256" cy="2356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 dirty="0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grpSp>
        <p:nvGrpSpPr>
          <p:cNvPr id="17" name="Group 5">
            <a:extLst>
              <a:ext uri="{FF2B5EF4-FFF2-40B4-BE49-F238E27FC236}">
                <a16:creationId xmlns:a16="http://schemas.microsoft.com/office/drawing/2014/main" id="{3669DB00-ADC6-E6C2-BD18-3B9DADC77B2A}"/>
              </a:ext>
            </a:extLst>
          </p:cNvPr>
          <p:cNvGrpSpPr/>
          <p:nvPr/>
        </p:nvGrpSpPr>
        <p:grpSpPr>
          <a:xfrm>
            <a:off x="9887828" y="2505264"/>
            <a:ext cx="1028064" cy="1767022"/>
            <a:chOff x="0" y="-200025"/>
            <a:chExt cx="1370752" cy="2356029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4E56A4B-9971-624B-7C85-660782007920}"/>
                </a:ext>
              </a:extLst>
            </p:cNvPr>
            <p:cNvSpPr/>
            <p:nvPr/>
          </p:nvSpPr>
          <p:spPr>
            <a:xfrm rot="16200000">
              <a:off x="-111573" y="476364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52F55F8F-A4A7-4CAA-30E5-E3ACACBF3DFF}"/>
                </a:ext>
              </a:extLst>
            </p:cNvPr>
            <p:cNvSpPr txBox="1"/>
            <p:nvPr/>
          </p:nvSpPr>
          <p:spPr>
            <a:xfrm>
              <a:off x="0" y="-200025"/>
              <a:ext cx="1327256" cy="2356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 dirty="0">
                  <a:solidFill>
                    <a:srgbClr val="374F90"/>
                  </a:solidFill>
                  <a:latin typeface="Ara Hamah Alfidaa"/>
                </a:rPr>
                <a:t>4</a:t>
              </a:r>
            </a:p>
          </p:txBody>
        </p:sp>
      </p:grpSp>
      <p:grpSp>
        <p:nvGrpSpPr>
          <p:cNvPr id="21" name="Group 8">
            <a:extLst>
              <a:ext uri="{FF2B5EF4-FFF2-40B4-BE49-F238E27FC236}">
                <a16:creationId xmlns:a16="http://schemas.microsoft.com/office/drawing/2014/main" id="{72E4060C-CC7F-EFA0-623E-3E507226AC39}"/>
              </a:ext>
            </a:extLst>
          </p:cNvPr>
          <p:cNvGrpSpPr/>
          <p:nvPr/>
        </p:nvGrpSpPr>
        <p:grpSpPr>
          <a:xfrm>
            <a:off x="9936829" y="4395824"/>
            <a:ext cx="1028064" cy="1767022"/>
            <a:chOff x="0" y="-411586"/>
            <a:chExt cx="1370752" cy="2356028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FC725AEB-A1F2-A954-5E45-C851F3227FD3}"/>
                </a:ext>
              </a:extLst>
            </p:cNvPr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EFD59CF5-FE41-3D06-42FB-8B60AF431879}"/>
                </a:ext>
              </a:extLst>
            </p:cNvPr>
            <p:cNvSpPr txBox="1"/>
            <p:nvPr/>
          </p:nvSpPr>
          <p:spPr>
            <a:xfrm>
              <a:off x="0" y="-411586"/>
              <a:ext cx="1327256" cy="2356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 dirty="0">
                  <a:solidFill>
                    <a:srgbClr val="374F90"/>
                  </a:solidFill>
                  <a:latin typeface="Ara Hamah Alfidaa"/>
                </a:rPr>
                <a:t>5</a:t>
              </a:r>
            </a:p>
          </p:txBody>
        </p:sp>
      </p:grpSp>
      <p:sp>
        <p:nvSpPr>
          <p:cNvPr id="24" name="Freeform 4">
            <a:extLst>
              <a:ext uri="{FF2B5EF4-FFF2-40B4-BE49-F238E27FC236}">
                <a16:creationId xmlns:a16="http://schemas.microsoft.com/office/drawing/2014/main" id="{FD218CC7-DB0E-294F-AADF-5974E6D74C25}"/>
              </a:ext>
            </a:extLst>
          </p:cNvPr>
          <p:cNvSpPr/>
          <p:nvPr/>
        </p:nvSpPr>
        <p:spPr>
          <a:xfrm rot="-10800000">
            <a:off x="3337147" y="2928876"/>
            <a:ext cx="5593914" cy="1343410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F900433-F3C6-DF34-C8F2-A73B7C0A22B5}"/>
              </a:ext>
            </a:extLst>
          </p:cNvPr>
          <p:cNvSpPr txBox="1"/>
          <p:nvPr/>
        </p:nvSpPr>
        <p:spPr>
          <a:xfrm>
            <a:off x="4818797" y="3561566"/>
            <a:ext cx="484569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altLang="zh-CN" sz="6000" b="1" spc="18" dirty="0">
                <a:solidFill>
                  <a:srgbClr val="001E70"/>
                </a:solidFill>
                <a:latin typeface="TT Chocolates Bold"/>
              </a:rPr>
              <a:t>Setting</a:t>
            </a:r>
            <a:endParaRPr lang="en-US" sz="6000" b="1" spc="18" dirty="0">
              <a:solidFill>
                <a:srgbClr val="001E70"/>
              </a:solidFill>
              <a:latin typeface="TT Chocolates Bold"/>
            </a:endParaRPr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9559EE79-64E2-53ED-8500-2A9D5BF3BE0E}"/>
              </a:ext>
            </a:extLst>
          </p:cNvPr>
          <p:cNvSpPr/>
          <p:nvPr/>
        </p:nvSpPr>
        <p:spPr>
          <a:xfrm rot="-10800000">
            <a:off x="3337147" y="4881116"/>
            <a:ext cx="5593914" cy="1343410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A85BA021-8989-1D92-6BD5-D8EEFDE9ADB0}"/>
              </a:ext>
            </a:extLst>
          </p:cNvPr>
          <p:cNvSpPr txBox="1"/>
          <p:nvPr/>
        </p:nvSpPr>
        <p:spPr>
          <a:xfrm>
            <a:off x="3621027" y="5507867"/>
            <a:ext cx="484569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6000" b="1" spc="18" dirty="0">
                <a:solidFill>
                  <a:srgbClr val="001E70"/>
                </a:solidFill>
                <a:latin typeface="TT Chocolates Bold"/>
              </a:rPr>
              <a:t>Ideation cards</a:t>
            </a:r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185A5269-DE62-73B3-07B9-5DEBEB513963}"/>
              </a:ext>
            </a:extLst>
          </p:cNvPr>
          <p:cNvSpPr/>
          <p:nvPr/>
        </p:nvSpPr>
        <p:spPr>
          <a:xfrm rot="-10800000">
            <a:off x="3337147" y="6759362"/>
            <a:ext cx="5593914" cy="1343410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C5F5F560-AD19-B5F7-3CD1-672BEE280394}"/>
              </a:ext>
            </a:extLst>
          </p:cNvPr>
          <p:cNvSpPr txBox="1"/>
          <p:nvPr/>
        </p:nvSpPr>
        <p:spPr>
          <a:xfrm>
            <a:off x="4429257" y="7383676"/>
            <a:ext cx="484569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6000" b="1" spc="18" dirty="0">
                <a:solidFill>
                  <a:srgbClr val="001E70"/>
                </a:solidFill>
                <a:latin typeface="TT Chocolates Bold"/>
              </a:rPr>
              <a:t>Prototype</a:t>
            </a: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8C17A8D5-7D89-1A58-7739-FF9153406509}"/>
              </a:ext>
            </a:extLst>
          </p:cNvPr>
          <p:cNvSpPr/>
          <p:nvPr/>
        </p:nvSpPr>
        <p:spPr>
          <a:xfrm rot="-10800000">
            <a:off x="11598061" y="2920945"/>
            <a:ext cx="5593914" cy="1343410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48CC2F61-365E-1860-B30B-8F9E1D700B20}"/>
              </a:ext>
            </a:extLst>
          </p:cNvPr>
          <p:cNvSpPr txBox="1"/>
          <p:nvPr/>
        </p:nvSpPr>
        <p:spPr>
          <a:xfrm>
            <a:off x="13452139" y="3561566"/>
            <a:ext cx="484569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6000" b="1" spc="18" dirty="0">
                <a:solidFill>
                  <a:srgbClr val="001E70"/>
                </a:solidFill>
                <a:latin typeface="TT Chocolates Bold"/>
              </a:rPr>
              <a:t>Test</a:t>
            </a:r>
          </a:p>
        </p:txBody>
      </p:sp>
      <p:sp>
        <p:nvSpPr>
          <p:cNvPr id="33" name="Freeform 4">
            <a:extLst>
              <a:ext uri="{FF2B5EF4-FFF2-40B4-BE49-F238E27FC236}">
                <a16:creationId xmlns:a16="http://schemas.microsoft.com/office/drawing/2014/main" id="{8B287F49-5B4A-D43E-32A5-1BF33418A1DA}"/>
              </a:ext>
            </a:extLst>
          </p:cNvPr>
          <p:cNvSpPr/>
          <p:nvPr/>
        </p:nvSpPr>
        <p:spPr>
          <a:xfrm rot="-10800000">
            <a:off x="11598061" y="4914900"/>
            <a:ext cx="5593914" cy="1343410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2082E57B-659E-581B-9333-757217A55808}"/>
              </a:ext>
            </a:extLst>
          </p:cNvPr>
          <p:cNvSpPr txBox="1"/>
          <p:nvPr/>
        </p:nvSpPr>
        <p:spPr>
          <a:xfrm>
            <a:off x="13252042" y="5541745"/>
            <a:ext cx="484569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6000" b="1" spc="18" dirty="0">
                <a:solidFill>
                  <a:srgbClr val="001E70"/>
                </a:solidFill>
                <a:latin typeface="TT Chocolates Bold"/>
              </a:rPr>
              <a:t>Reflect</a:t>
            </a:r>
          </a:p>
        </p:txBody>
      </p:sp>
      <p:sp>
        <p:nvSpPr>
          <p:cNvPr id="35" name="TextBox 9"/>
          <p:cNvSpPr txBox="1"/>
          <p:nvPr/>
        </p:nvSpPr>
        <p:spPr>
          <a:xfrm>
            <a:off x="6455173" y="-222552"/>
            <a:ext cx="6346427" cy="281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789"/>
              </a:lnSpc>
            </a:pPr>
            <a:r>
              <a:rPr lang="en-US" sz="16278" dirty="0">
                <a:solidFill>
                  <a:srgbClr val="FFFFFF"/>
                </a:solidFill>
                <a:latin typeface="Ara Hamah Alfidaa"/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5322489">
            <a:off x="3597889" y="-1766647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01A3B13-082A-7A7C-8521-82BB9E0FB2DF}"/>
              </a:ext>
            </a:extLst>
          </p:cNvPr>
          <p:cNvSpPr txBox="1"/>
          <p:nvPr/>
        </p:nvSpPr>
        <p:spPr>
          <a:xfrm>
            <a:off x="3581400" y="964294"/>
            <a:ext cx="15011400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35"/>
              </a:lnSpc>
            </a:pPr>
            <a:r>
              <a:rPr lang="en-US" sz="13500" dirty="0">
                <a:solidFill>
                  <a:srgbClr val="FFFFFF"/>
                </a:solidFill>
                <a:latin typeface="Ara Hamah Alfidaa"/>
              </a:rPr>
              <a:t>Setting-STUDYSPACE</a:t>
            </a:r>
            <a:endParaRPr lang="en-US" sz="16200" dirty="0">
              <a:solidFill>
                <a:srgbClr val="FFFFFF"/>
              </a:solidFill>
              <a:latin typeface="Ara Hamah Alfidaa"/>
            </a:endParaRPr>
          </a:p>
        </p:txBody>
      </p:sp>
      <p:pic>
        <p:nvPicPr>
          <p:cNvPr id="7" name="图片 6" descr="房间里有桌子和椅子&#10;&#10;中度可信度描述已自动生成">
            <a:extLst>
              <a:ext uri="{FF2B5EF4-FFF2-40B4-BE49-F238E27FC236}">
                <a16:creationId xmlns:a16="http://schemas.microsoft.com/office/drawing/2014/main" id="{B565207A-286A-DCA1-4475-641DE72A3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5" y="2905204"/>
            <a:ext cx="7556395" cy="56672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42600F-62A4-7448-9018-0EF0C1F97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641" y="2905204"/>
            <a:ext cx="9951974" cy="56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8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5322489">
            <a:off x="4224457" y="-1290476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01A3B13-082A-7A7C-8521-82BB9E0FB2DF}"/>
              </a:ext>
            </a:extLst>
          </p:cNvPr>
          <p:cNvSpPr txBox="1"/>
          <p:nvPr/>
        </p:nvSpPr>
        <p:spPr>
          <a:xfrm>
            <a:off x="3951148" y="952500"/>
            <a:ext cx="9939414" cy="1604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35"/>
              </a:lnSpc>
            </a:pPr>
            <a:r>
              <a:rPr lang="en-US" sz="16200" dirty="0">
                <a:solidFill>
                  <a:srgbClr val="FFFFFF"/>
                </a:solidFill>
                <a:latin typeface="Ara Hamah Alfidaa"/>
              </a:rPr>
              <a:t>Setting-MOON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91D1A1-769A-D903-6F40-F05716E58F96}"/>
              </a:ext>
            </a:extLst>
          </p:cNvPr>
          <p:cNvSpPr txBox="1"/>
          <p:nvPr/>
        </p:nvSpPr>
        <p:spPr>
          <a:xfrm>
            <a:off x="7902296" y="7394569"/>
            <a:ext cx="10162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[1]  Crawford, I. A., Joy, K. H., &amp; Anand, M. (2014). Lunar Exploration. In T. Spohn &amp; D. Breuer (Eds.), Encyclopedia of the Solar System (3rd ed., pp. 555-579). Elsevier. </a:t>
            </a:r>
            <a:r>
              <a:rPr lang="en-US" altLang="zh-CN" sz="2000" dirty="0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http://dx.doi.org/10.1016/B978-0-12-415845-0.00025-6</a:t>
            </a:r>
            <a:endParaRPr lang="en-US" altLang="zh-CN" sz="2000" dirty="0">
              <a:solidFill>
                <a:srgbClr val="FFFFFF"/>
              </a:solidFill>
              <a:latin typeface="TT Chocolates Bold" panose="02010600030101010101" charset="0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rgbClr val="FFFFFF"/>
              </a:solidFill>
              <a:latin typeface="TT Chocolates Bold" panose="02010600030101010101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[2] </a:t>
            </a:r>
            <a:r>
              <a:rPr lang="en-US" altLang="zh-CN" sz="2000" dirty="0" err="1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Zakrajsek</a:t>
            </a:r>
            <a:r>
              <a:rPr lang="en-US" altLang="zh-CN" sz="2000" dirty="0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, J. J., McKissock, D. B., </a:t>
            </a:r>
            <a:r>
              <a:rPr lang="en-US" altLang="zh-CN" sz="2000" dirty="0" err="1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Woytach</a:t>
            </a:r>
            <a:r>
              <a:rPr lang="en-US" altLang="zh-CN" sz="2000" dirty="0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, J. M., </a:t>
            </a:r>
            <a:r>
              <a:rPr lang="en-US" altLang="zh-CN" sz="2000" dirty="0" err="1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Zakrajsek</a:t>
            </a:r>
            <a:r>
              <a:rPr lang="en-US" altLang="zh-CN" sz="2000" dirty="0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, J. F., Oswald, F. B., McEntire, K. J., Hill, G. M., Abel, P., </a:t>
            </a:r>
            <a:r>
              <a:rPr lang="en-US" altLang="zh-CN" sz="2000" dirty="0" err="1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Eichenberg</a:t>
            </a:r>
            <a:r>
              <a:rPr lang="en-US" altLang="zh-CN" sz="2000" dirty="0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</a:rPr>
              <a:t>, D. J., &amp; Goodnight, T. W. (2005). Exploration Rover Concepts and Development Challenges. NASA/TM—2005-213555. Glenn Research Center, Cleveland, Ohio. Retrieved from </a:t>
            </a:r>
            <a:r>
              <a:rPr lang="en-US" altLang="zh-CN" sz="2000" dirty="0">
                <a:solidFill>
                  <a:srgbClr val="FFFFFF"/>
                </a:solidFill>
                <a:latin typeface="TT Chocolates Bold" panose="02010600030101010101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http://gltrs.grc.nasa.gov</a:t>
            </a:r>
            <a:endParaRPr lang="en-US" altLang="zh-CN" sz="2000" dirty="0">
              <a:solidFill>
                <a:srgbClr val="FFFFFF"/>
              </a:solidFill>
              <a:latin typeface="TT Chocolates Bold" panose="02010600030101010101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20F48C-1440-2393-F439-53EE883FC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64" y="2372012"/>
            <a:ext cx="7420848" cy="554297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BDC227B-08F2-4FF7-3D36-697D46635066}"/>
              </a:ext>
            </a:extLst>
          </p:cNvPr>
          <p:cNvSpPr txBox="1"/>
          <p:nvPr/>
        </p:nvSpPr>
        <p:spPr>
          <a:xfrm>
            <a:off x="8125441" y="2777921"/>
            <a:ext cx="10162559" cy="378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zh-CN" sz="6000" b="1" spc="18" dirty="0">
                <a:solidFill>
                  <a:schemeClr val="bg1"/>
                </a:solidFill>
                <a:latin typeface="TT Chocolates Bold"/>
              </a:rPr>
              <a:t>Safely explore lunar environment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zh-CN" sz="6000" b="1" spc="18" dirty="0">
                <a:solidFill>
                  <a:schemeClr val="bg1"/>
                </a:solidFill>
                <a:latin typeface="TT Chocolates Bold"/>
              </a:rPr>
              <a:t>Popularize space knowledge</a:t>
            </a:r>
            <a:r>
              <a:rPr lang="en-US" altLang="zh-CN" sz="6000" b="1" spc="18" baseline="60000" dirty="0">
                <a:solidFill>
                  <a:schemeClr val="bg1"/>
                </a:solidFill>
                <a:latin typeface="TT Chocolates Bold"/>
              </a:rPr>
              <a:t>[1][2] </a:t>
            </a:r>
            <a:endParaRPr lang="en-US" sz="6000" b="1" spc="18" baseline="60000" dirty="0">
              <a:solidFill>
                <a:schemeClr val="bg1"/>
              </a:solidFill>
              <a:latin typeface="TT Chocolate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97764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8168330" y="699123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793350" y="-561868"/>
            <a:ext cx="15158500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3000" dirty="0">
                <a:solidFill>
                  <a:srgbClr val="FFFFFF"/>
                </a:solidFill>
                <a:latin typeface="Ara Hamah Alfidaa"/>
              </a:rPr>
              <a:t>Ideation cards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0345AE-512D-412E-2AB4-FDF1E8FBDD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199"/>
          <a:stretch/>
        </p:blipFill>
        <p:spPr>
          <a:xfrm>
            <a:off x="1564750" y="1409700"/>
            <a:ext cx="15158499" cy="8649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133600" y="2218312"/>
            <a:ext cx="16842284" cy="11962591"/>
          </a:xfrm>
          <a:custGeom>
            <a:avLst/>
            <a:gdLst/>
            <a:ahLst/>
            <a:cxnLst/>
            <a:rect l="l" t="t" r="r" b="b"/>
            <a:pathLst>
              <a:path w="16842284" h="11962591">
                <a:moveTo>
                  <a:pt x="0" y="0"/>
                </a:moveTo>
                <a:lnTo>
                  <a:pt x="16842283" y="0"/>
                </a:lnTo>
                <a:lnTo>
                  <a:pt x="16842283" y="11962590"/>
                </a:lnTo>
                <a:lnTo>
                  <a:pt x="0" y="119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943600" y="709442"/>
            <a:ext cx="7701654" cy="152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5"/>
              </a:lnSpc>
            </a:pPr>
            <a:r>
              <a:rPr lang="en-US" sz="14216" dirty="0">
                <a:solidFill>
                  <a:srgbClr val="FFFFFF"/>
                </a:solidFill>
                <a:latin typeface="Ara Hamah Alfidaa"/>
              </a:rPr>
              <a:t>Prototype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39058" t="-2806" r="-7281" b="-13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2308915" y="-8391979"/>
            <a:ext cx="19564260" cy="13895933"/>
          </a:xfrm>
          <a:custGeom>
            <a:avLst/>
            <a:gdLst/>
            <a:ahLst/>
            <a:cxnLst/>
            <a:rect l="l" t="t" r="r" b="b"/>
            <a:pathLst>
              <a:path w="19564260" h="13895933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-607588" flipH="1">
            <a:off x="14039805" y="-441037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105536" y="914240"/>
            <a:ext cx="12076925" cy="175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3952" dirty="0">
                <a:solidFill>
                  <a:srgbClr val="FFFFFF"/>
                </a:solidFill>
                <a:latin typeface="Ara Hamah Alfidaa"/>
              </a:rPr>
              <a:t>Test</a:t>
            </a:r>
          </a:p>
        </p:txBody>
      </p:sp>
      <p:sp>
        <p:nvSpPr>
          <p:cNvPr id="16" name="Freeform 16"/>
          <p:cNvSpPr/>
          <p:nvPr/>
        </p:nvSpPr>
        <p:spPr>
          <a:xfrm rot="-607588" flipH="1">
            <a:off x="-2078383" y="216595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4D5C919-19A4-AD17-AFBA-B844B2A6A9BB}"/>
              </a:ext>
            </a:extLst>
          </p:cNvPr>
          <p:cNvSpPr txBox="1"/>
          <p:nvPr/>
        </p:nvSpPr>
        <p:spPr>
          <a:xfrm>
            <a:off x="2783209" y="2820387"/>
            <a:ext cx="138586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b="1" spc="18" dirty="0">
                <a:solidFill>
                  <a:schemeClr val="bg1"/>
                </a:solidFill>
                <a:latin typeface="TT Chocolates Bold"/>
              </a:rPr>
              <a:t>Like the Lunar environment</a:t>
            </a:r>
            <a:endParaRPr lang="en-US" sz="6000" b="1" spc="18" baseline="60000" dirty="0">
              <a:solidFill>
                <a:schemeClr val="bg1"/>
              </a:solidFill>
              <a:latin typeface="TT Chocolates Bold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79F302-F148-C442-5E36-86529E237D78}"/>
              </a:ext>
            </a:extLst>
          </p:cNvPr>
          <p:cNvGrpSpPr/>
          <p:nvPr/>
        </p:nvGrpSpPr>
        <p:grpSpPr>
          <a:xfrm>
            <a:off x="5943600" y="4507625"/>
            <a:ext cx="5471804" cy="3743088"/>
            <a:chOff x="5577295" y="4458840"/>
            <a:chExt cx="5489098" cy="3752895"/>
          </a:xfrm>
        </p:grpSpPr>
        <p:grpSp>
          <p:nvGrpSpPr>
            <p:cNvPr id="21" name="Group 13"/>
            <p:cNvGrpSpPr>
              <a:grpSpLocks noChangeAspect="1"/>
            </p:cNvGrpSpPr>
            <p:nvPr/>
          </p:nvGrpSpPr>
          <p:grpSpPr>
            <a:xfrm>
              <a:off x="5577295" y="4458840"/>
              <a:ext cx="5489098" cy="3752895"/>
              <a:chOff x="0" y="0"/>
              <a:chExt cx="6350000" cy="4095750"/>
            </a:xfrm>
          </p:grpSpPr>
          <p:sp>
            <p:nvSpPr>
              <p:cNvPr id="23" name="Freeform 15"/>
              <p:cNvSpPr/>
              <p:nvPr/>
            </p:nvSpPr>
            <p:spPr>
              <a:xfrm>
                <a:off x="95250" y="110490"/>
                <a:ext cx="1186180" cy="311150"/>
              </a:xfrm>
              <a:custGeom>
                <a:avLst/>
                <a:gdLst/>
                <a:ahLst/>
                <a:cxnLst/>
                <a:rect l="l" t="t" r="r" b="b"/>
                <a:pathLst>
                  <a:path w="1186180" h="311150">
                    <a:moveTo>
                      <a:pt x="537210" y="99060"/>
                    </a:moveTo>
                    <a:lnTo>
                      <a:pt x="648970" y="99060"/>
                    </a:lnTo>
                    <a:lnTo>
                      <a:pt x="648970" y="210820"/>
                    </a:lnTo>
                    <a:lnTo>
                      <a:pt x="537210" y="210820"/>
                    </a:lnTo>
                    <a:lnTo>
                      <a:pt x="537210" y="99060"/>
                    </a:lnTo>
                    <a:close/>
                    <a:moveTo>
                      <a:pt x="6350" y="0"/>
                    </a:moveTo>
                    <a:lnTo>
                      <a:pt x="312420" y="0"/>
                    </a:lnTo>
                    <a:lnTo>
                      <a:pt x="312420" y="311150"/>
                    </a:lnTo>
                    <a:lnTo>
                      <a:pt x="6350" y="311150"/>
                    </a:lnTo>
                    <a:lnTo>
                      <a:pt x="0" y="311150"/>
                    </a:lnTo>
                    <a:lnTo>
                      <a:pt x="0" y="0"/>
                    </a:lnTo>
                    <a:lnTo>
                      <a:pt x="6350" y="0"/>
                    </a:lnTo>
                    <a:close/>
                    <a:moveTo>
                      <a:pt x="120650" y="156210"/>
                    </a:moveTo>
                    <a:lnTo>
                      <a:pt x="43180" y="232410"/>
                    </a:lnTo>
                    <a:lnTo>
                      <a:pt x="78740" y="267970"/>
                    </a:lnTo>
                    <a:lnTo>
                      <a:pt x="156210" y="190500"/>
                    </a:lnTo>
                    <a:lnTo>
                      <a:pt x="233680" y="267970"/>
                    </a:lnTo>
                    <a:lnTo>
                      <a:pt x="269240" y="232410"/>
                    </a:lnTo>
                    <a:lnTo>
                      <a:pt x="191770" y="156210"/>
                    </a:lnTo>
                    <a:lnTo>
                      <a:pt x="269240" y="78740"/>
                    </a:lnTo>
                    <a:lnTo>
                      <a:pt x="233680" y="43180"/>
                    </a:lnTo>
                    <a:lnTo>
                      <a:pt x="156210" y="120650"/>
                    </a:lnTo>
                    <a:lnTo>
                      <a:pt x="78740" y="43180"/>
                    </a:lnTo>
                    <a:lnTo>
                      <a:pt x="43180" y="78740"/>
                    </a:lnTo>
                    <a:lnTo>
                      <a:pt x="120650" y="156210"/>
                    </a:lnTo>
                    <a:close/>
                    <a:moveTo>
                      <a:pt x="436880" y="0"/>
                    </a:moveTo>
                    <a:lnTo>
                      <a:pt x="748030" y="0"/>
                    </a:lnTo>
                    <a:lnTo>
                      <a:pt x="748030" y="311150"/>
                    </a:lnTo>
                    <a:lnTo>
                      <a:pt x="436880" y="311150"/>
                    </a:lnTo>
                    <a:lnTo>
                      <a:pt x="436880" y="0"/>
                    </a:lnTo>
                    <a:close/>
                    <a:moveTo>
                      <a:pt x="486410" y="261620"/>
                    </a:moveTo>
                    <a:lnTo>
                      <a:pt x="699770" y="261620"/>
                    </a:lnTo>
                    <a:lnTo>
                      <a:pt x="699770" y="48260"/>
                    </a:lnTo>
                    <a:lnTo>
                      <a:pt x="486410" y="48260"/>
                    </a:lnTo>
                    <a:lnTo>
                      <a:pt x="486410" y="261620"/>
                    </a:lnTo>
                    <a:close/>
                    <a:moveTo>
                      <a:pt x="1186180" y="0"/>
                    </a:moveTo>
                    <a:lnTo>
                      <a:pt x="1186180" y="311150"/>
                    </a:lnTo>
                    <a:lnTo>
                      <a:pt x="875030" y="311150"/>
                    </a:lnTo>
                    <a:lnTo>
                      <a:pt x="875030" y="0"/>
                    </a:lnTo>
                    <a:lnTo>
                      <a:pt x="1186180" y="0"/>
                    </a:lnTo>
                    <a:close/>
                    <a:moveTo>
                      <a:pt x="1135380" y="185420"/>
                    </a:moveTo>
                    <a:lnTo>
                      <a:pt x="924560" y="185420"/>
                    </a:lnTo>
                    <a:lnTo>
                      <a:pt x="924560" y="236220"/>
                    </a:lnTo>
                    <a:lnTo>
                      <a:pt x="1135380" y="236220"/>
                    </a:lnTo>
                    <a:lnTo>
                      <a:pt x="1135380" y="18542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16"/>
              <p:cNvSpPr/>
              <p:nvPr/>
            </p:nvSpPr>
            <p:spPr>
              <a:xfrm>
                <a:off x="0" y="0"/>
                <a:ext cx="6350000" cy="409575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95750">
                    <a:moveTo>
                      <a:pt x="0" y="0"/>
                    </a:moveTo>
                    <a:lnTo>
                      <a:pt x="0" y="521970"/>
                    </a:lnTo>
                    <a:lnTo>
                      <a:pt x="0" y="4095750"/>
                    </a:lnTo>
                    <a:lnTo>
                      <a:pt x="6350000" y="4095750"/>
                    </a:lnTo>
                    <a:lnTo>
                      <a:pt x="6350000" y="521970"/>
                    </a:lnTo>
                    <a:lnTo>
                      <a:pt x="6350000" y="0"/>
                    </a:lnTo>
                    <a:lnTo>
                      <a:pt x="0" y="0"/>
                    </a:lnTo>
                    <a:close/>
                    <a:moveTo>
                      <a:pt x="6248400" y="3994150"/>
                    </a:moveTo>
                    <a:lnTo>
                      <a:pt x="101600" y="3994150"/>
                    </a:lnTo>
                    <a:lnTo>
                      <a:pt x="101600" y="521970"/>
                    </a:lnTo>
                    <a:lnTo>
                      <a:pt x="6248400" y="521970"/>
                    </a:lnTo>
                    <a:lnTo>
                      <a:pt x="6248400" y="3994150"/>
                    </a:lnTo>
                    <a:close/>
                    <a:moveTo>
                      <a:pt x="1281430" y="110490"/>
                    </a:moveTo>
                    <a:lnTo>
                      <a:pt x="1281430" y="421640"/>
                    </a:lnTo>
                    <a:lnTo>
                      <a:pt x="970280" y="421640"/>
                    </a:lnTo>
                    <a:lnTo>
                      <a:pt x="970280" y="110490"/>
                    </a:lnTo>
                    <a:lnTo>
                      <a:pt x="1281430" y="110490"/>
                    </a:lnTo>
                    <a:close/>
                    <a:moveTo>
                      <a:pt x="844550" y="110490"/>
                    </a:moveTo>
                    <a:lnTo>
                      <a:pt x="844550" y="421640"/>
                    </a:lnTo>
                    <a:lnTo>
                      <a:pt x="532130" y="421640"/>
                    </a:lnTo>
                    <a:lnTo>
                      <a:pt x="532130" y="110490"/>
                    </a:lnTo>
                    <a:lnTo>
                      <a:pt x="844550" y="110490"/>
                    </a:lnTo>
                    <a:close/>
                    <a:moveTo>
                      <a:pt x="407670" y="110490"/>
                    </a:moveTo>
                    <a:lnTo>
                      <a:pt x="407670" y="421640"/>
                    </a:lnTo>
                    <a:lnTo>
                      <a:pt x="101600" y="421640"/>
                    </a:lnTo>
                    <a:lnTo>
                      <a:pt x="95250" y="421640"/>
                    </a:lnTo>
                    <a:lnTo>
                      <a:pt x="95250" y="110490"/>
                    </a:lnTo>
                    <a:lnTo>
                      <a:pt x="101600" y="110490"/>
                    </a:lnTo>
                    <a:lnTo>
                      <a:pt x="407670" y="110490"/>
                    </a:lnTo>
                    <a:close/>
                    <a:moveTo>
                      <a:pt x="364490" y="189230"/>
                    </a:moveTo>
                    <a:lnTo>
                      <a:pt x="287020" y="266700"/>
                    </a:lnTo>
                    <a:lnTo>
                      <a:pt x="364490" y="344170"/>
                    </a:lnTo>
                    <a:lnTo>
                      <a:pt x="328930" y="379730"/>
                    </a:lnTo>
                    <a:lnTo>
                      <a:pt x="251460" y="302260"/>
                    </a:lnTo>
                    <a:lnTo>
                      <a:pt x="173990" y="379730"/>
                    </a:lnTo>
                    <a:lnTo>
                      <a:pt x="138430" y="342900"/>
                    </a:lnTo>
                    <a:lnTo>
                      <a:pt x="215900" y="266700"/>
                    </a:lnTo>
                    <a:lnTo>
                      <a:pt x="138430" y="189230"/>
                    </a:lnTo>
                    <a:lnTo>
                      <a:pt x="173990" y="153670"/>
                    </a:lnTo>
                    <a:lnTo>
                      <a:pt x="251460" y="231140"/>
                    </a:lnTo>
                    <a:lnTo>
                      <a:pt x="328930" y="153670"/>
                    </a:lnTo>
                    <a:lnTo>
                      <a:pt x="364490" y="189230"/>
                    </a:lnTo>
                    <a:close/>
                    <a:moveTo>
                      <a:pt x="795020" y="158750"/>
                    </a:moveTo>
                    <a:lnTo>
                      <a:pt x="581660" y="158750"/>
                    </a:lnTo>
                    <a:lnTo>
                      <a:pt x="581660" y="372110"/>
                    </a:lnTo>
                    <a:lnTo>
                      <a:pt x="795020" y="372110"/>
                    </a:lnTo>
                    <a:lnTo>
                      <a:pt x="795020" y="158750"/>
                    </a:lnTo>
                    <a:close/>
                    <a:moveTo>
                      <a:pt x="744220" y="321310"/>
                    </a:moveTo>
                    <a:lnTo>
                      <a:pt x="632460" y="321310"/>
                    </a:lnTo>
                    <a:lnTo>
                      <a:pt x="632460" y="209550"/>
                    </a:lnTo>
                    <a:lnTo>
                      <a:pt x="744220" y="209550"/>
                    </a:lnTo>
                    <a:lnTo>
                      <a:pt x="744220" y="321310"/>
                    </a:lnTo>
                    <a:close/>
                    <a:moveTo>
                      <a:pt x="1019810" y="295910"/>
                    </a:moveTo>
                    <a:lnTo>
                      <a:pt x="1230630" y="295910"/>
                    </a:lnTo>
                    <a:lnTo>
                      <a:pt x="1230630" y="346710"/>
                    </a:lnTo>
                    <a:lnTo>
                      <a:pt x="1019810" y="346710"/>
                    </a:lnTo>
                    <a:lnTo>
                      <a:pt x="1019810" y="295910"/>
                    </a:lnTo>
                    <a:close/>
                  </a:path>
                </a:pathLst>
              </a:custGeom>
              <a:solidFill>
                <a:srgbClr val="E57E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3855316-8840-A457-A123-A4D60D431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648" r="18240"/>
            <a:stretch/>
          </p:blipFill>
          <p:spPr>
            <a:xfrm>
              <a:off x="5661035" y="4954530"/>
              <a:ext cx="5310455" cy="3174115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99411E6-69D9-C2AA-652C-7D9CD0CE28E7}"/>
              </a:ext>
            </a:extLst>
          </p:cNvPr>
          <p:cNvGrpSpPr/>
          <p:nvPr/>
        </p:nvGrpSpPr>
        <p:grpSpPr>
          <a:xfrm>
            <a:off x="411677" y="4507625"/>
            <a:ext cx="4743064" cy="3733279"/>
            <a:chOff x="529170" y="4478456"/>
            <a:chExt cx="4743064" cy="3733279"/>
          </a:xfrm>
        </p:grpSpPr>
        <p:grpSp>
          <p:nvGrpSpPr>
            <p:cNvPr id="17" name="Group 9"/>
            <p:cNvGrpSpPr>
              <a:grpSpLocks noChangeAspect="1"/>
            </p:cNvGrpSpPr>
            <p:nvPr/>
          </p:nvGrpSpPr>
          <p:grpSpPr>
            <a:xfrm>
              <a:off x="529170" y="4478456"/>
              <a:ext cx="4743064" cy="3733279"/>
              <a:chOff x="0" y="0"/>
              <a:chExt cx="6350000" cy="4095750"/>
            </a:xfrm>
          </p:grpSpPr>
          <p:sp>
            <p:nvSpPr>
              <p:cNvPr id="19" name="Freeform 11"/>
              <p:cNvSpPr/>
              <p:nvPr/>
            </p:nvSpPr>
            <p:spPr>
              <a:xfrm>
                <a:off x="95250" y="110490"/>
                <a:ext cx="1186180" cy="311150"/>
              </a:xfrm>
              <a:custGeom>
                <a:avLst/>
                <a:gdLst/>
                <a:ahLst/>
                <a:cxnLst/>
                <a:rect l="l" t="t" r="r" b="b"/>
                <a:pathLst>
                  <a:path w="1186180" h="311150">
                    <a:moveTo>
                      <a:pt x="537210" y="99060"/>
                    </a:moveTo>
                    <a:lnTo>
                      <a:pt x="648970" y="99060"/>
                    </a:lnTo>
                    <a:lnTo>
                      <a:pt x="648970" y="210820"/>
                    </a:lnTo>
                    <a:lnTo>
                      <a:pt x="537210" y="210820"/>
                    </a:lnTo>
                    <a:lnTo>
                      <a:pt x="537210" y="99060"/>
                    </a:lnTo>
                    <a:close/>
                    <a:moveTo>
                      <a:pt x="6350" y="0"/>
                    </a:moveTo>
                    <a:lnTo>
                      <a:pt x="312420" y="0"/>
                    </a:lnTo>
                    <a:lnTo>
                      <a:pt x="312420" y="311150"/>
                    </a:lnTo>
                    <a:lnTo>
                      <a:pt x="6350" y="311150"/>
                    </a:lnTo>
                    <a:lnTo>
                      <a:pt x="0" y="311150"/>
                    </a:lnTo>
                    <a:lnTo>
                      <a:pt x="0" y="0"/>
                    </a:lnTo>
                    <a:lnTo>
                      <a:pt x="6350" y="0"/>
                    </a:lnTo>
                    <a:close/>
                    <a:moveTo>
                      <a:pt x="120650" y="156210"/>
                    </a:moveTo>
                    <a:lnTo>
                      <a:pt x="43180" y="232410"/>
                    </a:lnTo>
                    <a:lnTo>
                      <a:pt x="78740" y="267970"/>
                    </a:lnTo>
                    <a:lnTo>
                      <a:pt x="156210" y="190500"/>
                    </a:lnTo>
                    <a:lnTo>
                      <a:pt x="233680" y="267970"/>
                    </a:lnTo>
                    <a:lnTo>
                      <a:pt x="269240" y="232410"/>
                    </a:lnTo>
                    <a:lnTo>
                      <a:pt x="191770" y="156210"/>
                    </a:lnTo>
                    <a:lnTo>
                      <a:pt x="269240" y="78740"/>
                    </a:lnTo>
                    <a:lnTo>
                      <a:pt x="233680" y="43180"/>
                    </a:lnTo>
                    <a:lnTo>
                      <a:pt x="156210" y="120650"/>
                    </a:lnTo>
                    <a:lnTo>
                      <a:pt x="78740" y="43180"/>
                    </a:lnTo>
                    <a:lnTo>
                      <a:pt x="43180" y="78740"/>
                    </a:lnTo>
                    <a:lnTo>
                      <a:pt x="120650" y="156210"/>
                    </a:lnTo>
                    <a:close/>
                    <a:moveTo>
                      <a:pt x="436880" y="0"/>
                    </a:moveTo>
                    <a:lnTo>
                      <a:pt x="748030" y="0"/>
                    </a:lnTo>
                    <a:lnTo>
                      <a:pt x="748030" y="311150"/>
                    </a:lnTo>
                    <a:lnTo>
                      <a:pt x="436880" y="311150"/>
                    </a:lnTo>
                    <a:lnTo>
                      <a:pt x="436880" y="0"/>
                    </a:lnTo>
                    <a:close/>
                    <a:moveTo>
                      <a:pt x="486410" y="261620"/>
                    </a:moveTo>
                    <a:lnTo>
                      <a:pt x="699770" y="261620"/>
                    </a:lnTo>
                    <a:lnTo>
                      <a:pt x="699770" y="48260"/>
                    </a:lnTo>
                    <a:lnTo>
                      <a:pt x="486410" y="48260"/>
                    </a:lnTo>
                    <a:lnTo>
                      <a:pt x="486410" y="261620"/>
                    </a:lnTo>
                    <a:close/>
                    <a:moveTo>
                      <a:pt x="1186180" y="0"/>
                    </a:moveTo>
                    <a:lnTo>
                      <a:pt x="1186180" y="311150"/>
                    </a:lnTo>
                    <a:lnTo>
                      <a:pt x="875030" y="311150"/>
                    </a:lnTo>
                    <a:lnTo>
                      <a:pt x="875030" y="0"/>
                    </a:lnTo>
                    <a:lnTo>
                      <a:pt x="1186180" y="0"/>
                    </a:lnTo>
                    <a:close/>
                    <a:moveTo>
                      <a:pt x="1135380" y="185420"/>
                    </a:moveTo>
                    <a:lnTo>
                      <a:pt x="924560" y="185420"/>
                    </a:lnTo>
                    <a:lnTo>
                      <a:pt x="924560" y="236220"/>
                    </a:lnTo>
                    <a:lnTo>
                      <a:pt x="1135380" y="236220"/>
                    </a:lnTo>
                    <a:lnTo>
                      <a:pt x="1135380" y="18542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>
              <a:xfrm>
                <a:off x="0" y="0"/>
                <a:ext cx="6350000" cy="409575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4095750">
                    <a:moveTo>
                      <a:pt x="0" y="0"/>
                    </a:moveTo>
                    <a:lnTo>
                      <a:pt x="0" y="521970"/>
                    </a:lnTo>
                    <a:lnTo>
                      <a:pt x="0" y="4095750"/>
                    </a:lnTo>
                    <a:lnTo>
                      <a:pt x="6350000" y="4095750"/>
                    </a:lnTo>
                    <a:lnTo>
                      <a:pt x="6350000" y="521970"/>
                    </a:lnTo>
                    <a:lnTo>
                      <a:pt x="6350000" y="0"/>
                    </a:lnTo>
                    <a:lnTo>
                      <a:pt x="0" y="0"/>
                    </a:lnTo>
                    <a:close/>
                    <a:moveTo>
                      <a:pt x="6248400" y="3994150"/>
                    </a:moveTo>
                    <a:lnTo>
                      <a:pt x="101600" y="3994150"/>
                    </a:lnTo>
                    <a:lnTo>
                      <a:pt x="101600" y="521970"/>
                    </a:lnTo>
                    <a:lnTo>
                      <a:pt x="6248400" y="521970"/>
                    </a:lnTo>
                    <a:lnTo>
                      <a:pt x="6248400" y="3994150"/>
                    </a:lnTo>
                    <a:close/>
                    <a:moveTo>
                      <a:pt x="1281430" y="110490"/>
                    </a:moveTo>
                    <a:lnTo>
                      <a:pt x="1281430" y="421640"/>
                    </a:lnTo>
                    <a:lnTo>
                      <a:pt x="970280" y="421640"/>
                    </a:lnTo>
                    <a:lnTo>
                      <a:pt x="970280" y="110490"/>
                    </a:lnTo>
                    <a:lnTo>
                      <a:pt x="1281430" y="110490"/>
                    </a:lnTo>
                    <a:close/>
                    <a:moveTo>
                      <a:pt x="844550" y="110490"/>
                    </a:moveTo>
                    <a:lnTo>
                      <a:pt x="844550" y="421640"/>
                    </a:lnTo>
                    <a:lnTo>
                      <a:pt x="532130" y="421640"/>
                    </a:lnTo>
                    <a:lnTo>
                      <a:pt x="532130" y="110490"/>
                    </a:lnTo>
                    <a:lnTo>
                      <a:pt x="844550" y="110490"/>
                    </a:lnTo>
                    <a:close/>
                    <a:moveTo>
                      <a:pt x="407670" y="110490"/>
                    </a:moveTo>
                    <a:lnTo>
                      <a:pt x="407670" y="421640"/>
                    </a:lnTo>
                    <a:lnTo>
                      <a:pt x="101600" y="421640"/>
                    </a:lnTo>
                    <a:lnTo>
                      <a:pt x="95250" y="421640"/>
                    </a:lnTo>
                    <a:lnTo>
                      <a:pt x="95250" y="110490"/>
                    </a:lnTo>
                    <a:lnTo>
                      <a:pt x="101600" y="110490"/>
                    </a:lnTo>
                    <a:lnTo>
                      <a:pt x="407670" y="110490"/>
                    </a:lnTo>
                    <a:close/>
                    <a:moveTo>
                      <a:pt x="364490" y="189230"/>
                    </a:moveTo>
                    <a:lnTo>
                      <a:pt x="287020" y="266700"/>
                    </a:lnTo>
                    <a:lnTo>
                      <a:pt x="364490" y="344170"/>
                    </a:lnTo>
                    <a:lnTo>
                      <a:pt x="328930" y="379730"/>
                    </a:lnTo>
                    <a:lnTo>
                      <a:pt x="251460" y="302260"/>
                    </a:lnTo>
                    <a:lnTo>
                      <a:pt x="173990" y="379730"/>
                    </a:lnTo>
                    <a:lnTo>
                      <a:pt x="138430" y="342900"/>
                    </a:lnTo>
                    <a:lnTo>
                      <a:pt x="215900" y="266700"/>
                    </a:lnTo>
                    <a:lnTo>
                      <a:pt x="138430" y="189230"/>
                    </a:lnTo>
                    <a:lnTo>
                      <a:pt x="173990" y="153670"/>
                    </a:lnTo>
                    <a:lnTo>
                      <a:pt x="251460" y="231140"/>
                    </a:lnTo>
                    <a:lnTo>
                      <a:pt x="328930" y="153670"/>
                    </a:lnTo>
                    <a:lnTo>
                      <a:pt x="364490" y="189230"/>
                    </a:lnTo>
                    <a:close/>
                    <a:moveTo>
                      <a:pt x="795020" y="158750"/>
                    </a:moveTo>
                    <a:lnTo>
                      <a:pt x="581660" y="158750"/>
                    </a:lnTo>
                    <a:lnTo>
                      <a:pt x="581660" y="372110"/>
                    </a:lnTo>
                    <a:lnTo>
                      <a:pt x="795020" y="372110"/>
                    </a:lnTo>
                    <a:lnTo>
                      <a:pt x="795020" y="158750"/>
                    </a:lnTo>
                    <a:close/>
                    <a:moveTo>
                      <a:pt x="744220" y="321310"/>
                    </a:moveTo>
                    <a:lnTo>
                      <a:pt x="632460" y="321310"/>
                    </a:lnTo>
                    <a:lnTo>
                      <a:pt x="632460" y="209550"/>
                    </a:lnTo>
                    <a:lnTo>
                      <a:pt x="744220" y="209550"/>
                    </a:lnTo>
                    <a:lnTo>
                      <a:pt x="744220" y="321310"/>
                    </a:lnTo>
                    <a:close/>
                    <a:moveTo>
                      <a:pt x="1019810" y="295910"/>
                    </a:moveTo>
                    <a:lnTo>
                      <a:pt x="1230630" y="295910"/>
                    </a:lnTo>
                    <a:lnTo>
                      <a:pt x="1230630" y="346710"/>
                    </a:lnTo>
                    <a:lnTo>
                      <a:pt x="1019810" y="346710"/>
                    </a:lnTo>
                    <a:lnTo>
                      <a:pt x="1019810" y="295910"/>
                    </a:lnTo>
                    <a:close/>
                  </a:path>
                </a:pathLst>
              </a:custGeom>
              <a:solidFill>
                <a:srgbClr val="E57E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6DCDD14-D1BF-D6D2-8727-8FA09B35D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1283197" y="4240492"/>
              <a:ext cx="3182541" cy="4605583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780E5F-CBB1-8309-7101-A97FDCE0EB11}"/>
              </a:ext>
            </a:extLst>
          </p:cNvPr>
          <p:cNvGrpSpPr/>
          <p:nvPr/>
        </p:nvGrpSpPr>
        <p:grpSpPr>
          <a:xfrm>
            <a:off x="12204263" y="4507625"/>
            <a:ext cx="5321737" cy="3743088"/>
            <a:chOff x="12268200" y="4507625"/>
            <a:chExt cx="4998772" cy="374308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AB19010-0E55-F4C0-6E96-83CB0B807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636" r="14798"/>
            <a:stretch/>
          </p:blipFill>
          <p:spPr>
            <a:xfrm>
              <a:off x="12320308" y="4963920"/>
              <a:ext cx="4900892" cy="3178033"/>
            </a:xfrm>
            <a:prstGeom prst="rect">
              <a:avLst/>
            </a:prstGeom>
          </p:spPr>
        </p:pic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E0B180C-EB50-AE8F-3166-4E1D99FA73D1}"/>
                </a:ext>
              </a:extLst>
            </p:cNvPr>
            <p:cNvSpPr/>
            <p:nvPr/>
          </p:nvSpPr>
          <p:spPr>
            <a:xfrm>
              <a:off x="12268200" y="4507625"/>
              <a:ext cx="4998772" cy="3743088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8579558" y="-153127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7"/>
          <p:cNvSpPr txBox="1"/>
          <p:nvPr/>
        </p:nvSpPr>
        <p:spPr>
          <a:xfrm>
            <a:off x="1326655" y="975096"/>
            <a:ext cx="15634688" cy="152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12099" dirty="0">
                <a:solidFill>
                  <a:srgbClr val="FFFFFF"/>
                </a:solidFill>
                <a:latin typeface="Ara Hamah Alfidaa"/>
              </a:rPr>
              <a:t>Reflect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A3046E0-B500-870D-FEF6-B5D8D5E3BEE9}"/>
              </a:ext>
            </a:extLst>
          </p:cNvPr>
          <p:cNvSpPr/>
          <p:nvPr/>
        </p:nvSpPr>
        <p:spPr>
          <a:xfrm rot="-10800000">
            <a:off x="3662472" y="2942250"/>
            <a:ext cx="11957382" cy="1100570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57AF8E1D-FFEE-2691-C60B-5D3AB4760782}"/>
              </a:ext>
            </a:extLst>
          </p:cNvPr>
          <p:cNvSpPr txBox="1"/>
          <p:nvPr/>
        </p:nvSpPr>
        <p:spPr>
          <a:xfrm>
            <a:off x="3950668" y="3261784"/>
            <a:ext cx="1113693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18" dirty="0">
                <a:solidFill>
                  <a:srgbClr val="001E70"/>
                </a:solidFill>
                <a:latin typeface="TT Chocolates Bold"/>
              </a:rPr>
              <a:t>What senses do we need/want to engage in a given context?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75F100C4-234D-5B66-DB6D-6638E9157D1B}"/>
              </a:ext>
            </a:extLst>
          </p:cNvPr>
          <p:cNvSpPr/>
          <p:nvPr/>
        </p:nvSpPr>
        <p:spPr>
          <a:xfrm rot="-10800000">
            <a:off x="3624371" y="4696894"/>
            <a:ext cx="11957382" cy="126263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2768D5-2D48-50AA-B656-36966AB1A5CE}"/>
              </a:ext>
            </a:extLst>
          </p:cNvPr>
          <p:cNvSpPr txBox="1"/>
          <p:nvPr/>
        </p:nvSpPr>
        <p:spPr>
          <a:xfrm>
            <a:off x="3829047" y="4856366"/>
            <a:ext cx="11752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18" dirty="0">
                <a:solidFill>
                  <a:srgbClr val="001E70"/>
                </a:solidFill>
                <a:latin typeface="TT Chocolates Bold"/>
              </a:rPr>
              <a:t>What’s the cost/benefit of stimulating them (not financially </a:t>
            </a:r>
          </a:p>
          <a:p>
            <a:r>
              <a:rPr lang="en-US" altLang="zh-CN" sz="3200" spc="18" dirty="0">
                <a:solidFill>
                  <a:srgbClr val="001E70"/>
                </a:solidFill>
                <a:latin typeface="TT Chocolates Bold"/>
              </a:rPr>
              <a:t>but in terms of immersion)?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25DB2A4-4564-4F4C-7CF8-B388D63C6DBE}"/>
              </a:ext>
            </a:extLst>
          </p:cNvPr>
          <p:cNvSpPr/>
          <p:nvPr/>
        </p:nvSpPr>
        <p:spPr>
          <a:xfrm rot="-10800000">
            <a:off x="3624370" y="6615142"/>
            <a:ext cx="11957381" cy="127155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AF4C5A7-624D-E105-7BE2-197FB4CEE31B}"/>
              </a:ext>
            </a:extLst>
          </p:cNvPr>
          <p:cNvSpPr txBox="1"/>
          <p:nvPr/>
        </p:nvSpPr>
        <p:spPr>
          <a:xfrm>
            <a:off x="4053648" y="6791929"/>
            <a:ext cx="1103395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18" dirty="0">
                <a:solidFill>
                  <a:srgbClr val="001E70"/>
                </a:solidFill>
                <a:latin typeface="TT Chocolates Bold"/>
              </a:rPr>
              <a:t>How to know how to focus attention and then direct resources there while </a:t>
            </a:r>
            <a:r>
              <a:rPr lang="en-US" sz="3200" spc="18" dirty="0" err="1">
                <a:solidFill>
                  <a:srgbClr val="001E70"/>
                </a:solidFill>
                <a:latin typeface="TT Chocolates Bold"/>
              </a:rPr>
              <a:t>minimising</a:t>
            </a:r>
            <a:r>
              <a:rPr lang="en-US" sz="3200" spc="18" dirty="0">
                <a:solidFill>
                  <a:srgbClr val="001E70"/>
                </a:solidFill>
                <a:latin typeface="TT Chocolates Bold"/>
              </a:rPr>
              <a:t> distractions?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34838" y="2324097"/>
            <a:ext cx="8334816" cy="471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175"/>
              </a:lnSpc>
            </a:pPr>
            <a:r>
              <a:rPr lang="en-US" sz="23527" dirty="0">
                <a:solidFill>
                  <a:srgbClr val="FFFFFF"/>
                </a:solidFill>
                <a:latin typeface="Ara Hamah Alfidaa"/>
              </a:rPr>
              <a:t>Thank</a:t>
            </a:r>
          </a:p>
          <a:p>
            <a:pPr>
              <a:lnSpc>
                <a:spcPts val="17175"/>
              </a:lnSpc>
            </a:pPr>
            <a:r>
              <a:rPr lang="en-US" sz="23527" dirty="0">
                <a:solidFill>
                  <a:srgbClr val="FFFFFF"/>
                </a:solidFill>
                <a:latin typeface="Ara Hamah Alfidaa"/>
              </a:rPr>
              <a:t>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251</Words>
  <Application>Microsoft Office PowerPoint</Application>
  <PresentationFormat>自定义</PresentationFormat>
  <Paragraphs>33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Ara Hamah Alfidaa</vt:lpstr>
      <vt:lpstr>Arial</vt:lpstr>
      <vt:lpstr>Calibri</vt:lpstr>
      <vt:lpstr>TT Chocolates Bold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Modern Virtual Reality Presentation</dc:title>
  <cp:lastModifiedBy>贺琳 雷</cp:lastModifiedBy>
  <cp:revision>79</cp:revision>
  <dcterms:created xsi:type="dcterms:W3CDTF">2006-08-16T00:00:00Z</dcterms:created>
  <dcterms:modified xsi:type="dcterms:W3CDTF">2024-08-10T15:01:47Z</dcterms:modified>
  <dc:identifier>DAGDEVOTjRo</dc:identifier>
</cp:coreProperties>
</file>